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84" r:id="rId2"/>
    <p:sldId id="359" r:id="rId3"/>
    <p:sldId id="257" r:id="rId4"/>
    <p:sldId id="258" r:id="rId5"/>
    <p:sldId id="318" r:id="rId6"/>
    <p:sldId id="355" r:id="rId7"/>
    <p:sldId id="393" r:id="rId8"/>
    <p:sldId id="356" r:id="rId9"/>
    <p:sldId id="394" r:id="rId10"/>
    <p:sldId id="436" r:id="rId11"/>
    <p:sldId id="441" r:id="rId12"/>
    <p:sldId id="323" r:id="rId13"/>
    <p:sldId id="437" r:id="rId14"/>
    <p:sldId id="438" r:id="rId15"/>
    <p:sldId id="439" r:id="rId16"/>
    <p:sldId id="364" r:id="rId17"/>
    <p:sldId id="430" r:id="rId18"/>
    <p:sldId id="407" r:id="rId19"/>
    <p:sldId id="420" r:id="rId20"/>
    <p:sldId id="421" r:id="rId21"/>
    <p:sldId id="397" r:id="rId22"/>
    <p:sldId id="422" r:id="rId23"/>
    <p:sldId id="413" r:id="rId24"/>
    <p:sldId id="423" r:id="rId25"/>
    <p:sldId id="382" r:id="rId26"/>
    <p:sldId id="408" r:id="rId27"/>
    <p:sldId id="381" r:id="rId28"/>
    <p:sldId id="42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ven Wu" initials="S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4483-41E3-9A40-9742-F4888CC23D93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0192F-DE6B-3443-8B5A-0C6AAB4958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mkearns/Dropbox/Audit/cogscimovie3.mov" TargetMode="External"/><Relationship Id="rId1" Type="http://schemas.microsoft.com/office/2007/relationships/media" Target="file:////Users/mkearns/Dropbox/Audit/cogscimovie3.mov" TargetMode="Externa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ingletrackworld.com/forum/topic/anyone-using-a-dropper-post-with-gear-shifter-remote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awception.com/panel/drawing/b4TX3336/hand-hit-by-hammer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lver.com/boosting-neural-network-classification-example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lebox.ece.vt.edu/~jbhuang/teaching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drawception.com/panel/drawing/b4TX3336/hand-hit-by-hamme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68" y="1505"/>
            <a:ext cx="451485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930278"/>
            <a:ext cx="3034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lairMdITC TT Medium"/>
              </a:rPr>
              <a:t>Konrad’s Class</a:t>
            </a:r>
          </a:p>
          <a:p>
            <a:r>
              <a:rPr lang="en-US" sz="2000" dirty="0">
                <a:solidFill>
                  <a:srgbClr val="FF0000"/>
                </a:solidFill>
                <a:latin typeface="BlairMdITC TT Medium"/>
              </a:rPr>
              <a:t>April 23, 2020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A6D78-8DB3-7544-968C-0E3576E5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66" y="0"/>
            <a:ext cx="7701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61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F1A8E-5F86-5247-8179-193150A0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25" y="0"/>
            <a:ext cx="6563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4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7E93-86BE-4259-B927-1A8F0228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agree on the definitions.</a:t>
            </a:r>
          </a:p>
          <a:p>
            <a:r>
              <a:rPr lang="en-US" dirty="0"/>
              <a:t>Only beginning to understand </a:t>
            </a:r>
            <a:r>
              <a:rPr lang="en-US" i="1" dirty="0"/>
              <a:t>tradeoffs</a:t>
            </a:r>
            <a:r>
              <a:rPr lang="en-US" dirty="0"/>
              <a:t> between different kinds of fairness, and between fairness and accuracy.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5D6C5E-B1B6-F942-A53C-40B1D773110C}"/>
              </a:ext>
            </a:extLst>
          </p:cNvPr>
          <p:cNvSpPr txBox="1">
            <a:spLocks/>
          </p:cNvSpPr>
          <p:nvPr/>
        </p:nvSpPr>
        <p:spPr>
          <a:xfrm>
            <a:off x="457200" y="400129"/>
            <a:ext cx="8229600" cy="88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Fairness: A Work in Progress</a:t>
            </a: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3A7B7E-1FD1-0849-8600-56BD56F2570D}"/>
              </a:ext>
            </a:extLst>
          </p:cNvPr>
          <p:cNvGrpSpPr/>
          <p:nvPr/>
        </p:nvGrpSpPr>
        <p:grpSpPr>
          <a:xfrm>
            <a:off x="9945" y="4082827"/>
            <a:ext cx="9053052" cy="2687544"/>
            <a:chOff x="9945" y="4082827"/>
            <a:chExt cx="9053052" cy="2687544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6EF2C642-7E14-4425-AB43-CBEBE6256972}"/>
                </a:ext>
              </a:extLst>
            </p:cNvPr>
            <p:cNvSpPr txBox="1">
              <a:spLocks/>
            </p:cNvSpPr>
            <p:nvPr/>
          </p:nvSpPr>
          <p:spPr>
            <a:xfrm>
              <a:off x="628650" y="4082827"/>
              <a:ext cx="7886700" cy="994172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300" dirty="0"/>
                <a:t>Why might machine learning be “unfair”?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BC2D4B-3603-E84F-8DBB-A08C9DB6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5051794"/>
              <a:ext cx="4490997" cy="17185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FF7FE0-63FD-AA4F-AB64-855A749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45" y="5077000"/>
              <a:ext cx="4562055" cy="1595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7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 flipV="1">
            <a:off x="1815894" y="1797460"/>
            <a:ext cx="1845" cy="3622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15895" y="5418190"/>
            <a:ext cx="4669708" cy="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Minus Sign 50"/>
          <p:cNvSpPr/>
          <p:nvPr/>
        </p:nvSpPr>
        <p:spPr>
          <a:xfrm>
            <a:off x="1861067" y="1910838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Plus Sign 10"/>
          <p:cNvSpPr/>
          <p:nvPr/>
        </p:nvSpPr>
        <p:spPr>
          <a:xfrm flipH="1">
            <a:off x="5666142" y="2914650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Plus Sign 11"/>
          <p:cNvSpPr/>
          <p:nvPr/>
        </p:nvSpPr>
        <p:spPr>
          <a:xfrm flipH="1">
            <a:off x="4865120" y="2002094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0" name="Group 39"/>
          <p:cNvGrpSpPr/>
          <p:nvPr/>
        </p:nvGrpSpPr>
        <p:grpSpPr>
          <a:xfrm flipH="1">
            <a:off x="2158793" y="1443500"/>
            <a:ext cx="4310217" cy="2510912"/>
            <a:chOff x="897192" y="781665"/>
            <a:chExt cx="5746956" cy="3347883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897192" y="781665"/>
              <a:ext cx="5746956" cy="334788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3839498" y="2057400"/>
              <a:ext cx="170832" cy="22368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Plus Sign 17"/>
          <p:cNvSpPr/>
          <p:nvPr/>
        </p:nvSpPr>
        <p:spPr>
          <a:xfrm flipH="1">
            <a:off x="4694591" y="3205931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Plus Sign 18"/>
          <p:cNvSpPr/>
          <p:nvPr/>
        </p:nvSpPr>
        <p:spPr>
          <a:xfrm flipH="1">
            <a:off x="3551591" y="1910838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Plus Sign 19"/>
          <p:cNvSpPr/>
          <p:nvPr/>
        </p:nvSpPr>
        <p:spPr>
          <a:xfrm flipH="1">
            <a:off x="3037241" y="1443500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Plus Sign 20"/>
          <p:cNvSpPr/>
          <p:nvPr/>
        </p:nvSpPr>
        <p:spPr>
          <a:xfrm flipH="1">
            <a:off x="5777214" y="3343275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Plus Sign 21"/>
          <p:cNvSpPr/>
          <p:nvPr/>
        </p:nvSpPr>
        <p:spPr>
          <a:xfrm flipH="1">
            <a:off x="4414371" y="1425064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Plus Sign 22"/>
          <p:cNvSpPr/>
          <p:nvPr/>
        </p:nvSpPr>
        <p:spPr>
          <a:xfrm flipH="1">
            <a:off x="3642847" y="2212257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Plus Sign 23"/>
          <p:cNvSpPr/>
          <p:nvPr/>
        </p:nvSpPr>
        <p:spPr>
          <a:xfrm flipH="1">
            <a:off x="2489707" y="4503789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Plus Sign 24"/>
          <p:cNvSpPr/>
          <p:nvPr/>
        </p:nvSpPr>
        <p:spPr>
          <a:xfrm flipH="1">
            <a:off x="5810400" y="1873506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Plus Sign 25"/>
          <p:cNvSpPr/>
          <p:nvPr/>
        </p:nvSpPr>
        <p:spPr>
          <a:xfrm flipH="1">
            <a:off x="4262280" y="1910838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Plus Sign 26"/>
          <p:cNvSpPr/>
          <p:nvPr/>
        </p:nvSpPr>
        <p:spPr>
          <a:xfrm flipH="1">
            <a:off x="5055006" y="2607699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Plus Sign 27"/>
          <p:cNvSpPr/>
          <p:nvPr/>
        </p:nvSpPr>
        <p:spPr>
          <a:xfrm flipH="1">
            <a:off x="5959726" y="2428873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Plus Sign 28"/>
          <p:cNvSpPr/>
          <p:nvPr/>
        </p:nvSpPr>
        <p:spPr>
          <a:xfrm flipH="1">
            <a:off x="3642848" y="1554111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Plus Sign 29"/>
          <p:cNvSpPr/>
          <p:nvPr/>
        </p:nvSpPr>
        <p:spPr>
          <a:xfrm flipH="1">
            <a:off x="4730079" y="2457450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Plus Sign 30"/>
          <p:cNvSpPr/>
          <p:nvPr/>
        </p:nvSpPr>
        <p:spPr>
          <a:xfrm flipH="1">
            <a:off x="5453211" y="3089787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Plus Sign 31"/>
          <p:cNvSpPr/>
          <p:nvPr/>
        </p:nvSpPr>
        <p:spPr>
          <a:xfrm flipH="1">
            <a:off x="2945985" y="1685463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Plus Sign 32"/>
          <p:cNvSpPr/>
          <p:nvPr/>
        </p:nvSpPr>
        <p:spPr>
          <a:xfrm flipH="1">
            <a:off x="5544468" y="1645367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Plus Sign 33"/>
          <p:cNvSpPr/>
          <p:nvPr/>
        </p:nvSpPr>
        <p:spPr>
          <a:xfrm flipH="1">
            <a:off x="2254197" y="2476809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Plus Sign 34"/>
          <p:cNvSpPr/>
          <p:nvPr/>
        </p:nvSpPr>
        <p:spPr>
          <a:xfrm flipH="1">
            <a:off x="5535711" y="2165247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Plus Sign 35"/>
          <p:cNvSpPr/>
          <p:nvPr/>
        </p:nvSpPr>
        <p:spPr>
          <a:xfrm flipH="1">
            <a:off x="3953486" y="1557798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Plus Sign 36"/>
          <p:cNvSpPr/>
          <p:nvPr/>
        </p:nvSpPr>
        <p:spPr>
          <a:xfrm flipH="1">
            <a:off x="4405153" y="2347759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Plus Sign 37"/>
          <p:cNvSpPr/>
          <p:nvPr/>
        </p:nvSpPr>
        <p:spPr>
          <a:xfrm flipH="1">
            <a:off x="6196162" y="3149701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Plus Sign 38"/>
          <p:cNvSpPr/>
          <p:nvPr/>
        </p:nvSpPr>
        <p:spPr>
          <a:xfrm flipH="1">
            <a:off x="5043251" y="2294295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Minus Sign 45"/>
          <p:cNvSpPr/>
          <p:nvPr/>
        </p:nvSpPr>
        <p:spPr>
          <a:xfrm flipH="1">
            <a:off x="5776523" y="3584781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Minus Sign 46"/>
          <p:cNvSpPr/>
          <p:nvPr/>
        </p:nvSpPr>
        <p:spPr>
          <a:xfrm flipH="1">
            <a:off x="2706098" y="2161791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Minus Sign 47"/>
          <p:cNvSpPr/>
          <p:nvPr/>
        </p:nvSpPr>
        <p:spPr>
          <a:xfrm flipH="1">
            <a:off x="3085637" y="200808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Minus Sign 48"/>
          <p:cNvSpPr/>
          <p:nvPr/>
        </p:nvSpPr>
        <p:spPr>
          <a:xfrm flipH="1">
            <a:off x="5256644" y="1770729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Minus Sign 49"/>
          <p:cNvSpPr/>
          <p:nvPr/>
        </p:nvSpPr>
        <p:spPr>
          <a:xfrm flipH="1">
            <a:off x="3385673" y="1468850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Minus Sign 51"/>
          <p:cNvSpPr/>
          <p:nvPr/>
        </p:nvSpPr>
        <p:spPr>
          <a:xfrm flipH="1">
            <a:off x="4270117" y="3419322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Minus Sign 52"/>
          <p:cNvSpPr/>
          <p:nvPr/>
        </p:nvSpPr>
        <p:spPr>
          <a:xfrm flipH="1">
            <a:off x="3825360" y="2939075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Minus Sign 53"/>
          <p:cNvSpPr/>
          <p:nvPr/>
        </p:nvSpPr>
        <p:spPr>
          <a:xfrm flipH="1">
            <a:off x="3146474" y="2460217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Minus Sign 54"/>
          <p:cNvSpPr/>
          <p:nvPr/>
        </p:nvSpPr>
        <p:spPr>
          <a:xfrm flipH="1">
            <a:off x="4515304" y="2869710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Minus Sign 55"/>
          <p:cNvSpPr/>
          <p:nvPr/>
        </p:nvSpPr>
        <p:spPr>
          <a:xfrm flipH="1">
            <a:off x="2636041" y="1776260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Minus Sign 56"/>
          <p:cNvSpPr/>
          <p:nvPr/>
        </p:nvSpPr>
        <p:spPr>
          <a:xfrm flipH="1">
            <a:off x="5369793" y="3935517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Minus Sign 57"/>
          <p:cNvSpPr/>
          <p:nvPr/>
        </p:nvSpPr>
        <p:spPr>
          <a:xfrm flipH="1">
            <a:off x="3079414" y="286510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Minus Sign 58"/>
          <p:cNvSpPr/>
          <p:nvPr/>
        </p:nvSpPr>
        <p:spPr>
          <a:xfrm flipH="1">
            <a:off x="3652529" y="4402854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Minus Sign 59"/>
          <p:cNvSpPr/>
          <p:nvPr/>
        </p:nvSpPr>
        <p:spPr>
          <a:xfrm flipH="1">
            <a:off x="2962812" y="2989085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Minus Sign 60"/>
          <p:cNvSpPr/>
          <p:nvPr/>
        </p:nvSpPr>
        <p:spPr>
          <a:xfrm flipH="1">
            <a:off x="5666143" y="4586752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Minus Sign 61"/>
          <p:cNvSpPr/>
          <p:nvPr/>
        </p:nvSpPr>
        <p:spPr>
          <a:xfrm flipH="1">
            <a:off x="2171927" y="3687557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Minus Sign 62"/>
          <p:cNvSpPr/>
          <p:nvPr/>
        </p:nvSpPr>
        <p:spPr>
          <a:xfrm flipH="1">
            <a:off x="3965236" y="2494320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Minus Sign 63"/>
          <p:cNvSpPr/>
          <p:nvPr/>
        </p:nvSpPr>
        <p:spPr>
          <a:xfrm flipH="1">
            <a:off x="4646661" y="3761761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Minus Sign 64"/>
          <p:cNvSpPr/>
          <p:nvPr/>
        </p:nvSpPr>
        <p:spPr>
          <a:xfrm flipH="1">
            <a:off x="3618654" y="2668533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Minus Sign 65"/>
          <p:cNvSpPr/>
          <p:nvPr/>
        </p:nvSpPr>
        <p:spPr>
          <a:xfrm flipH="1">
            <a:off x="5169995" y="365321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Minus Sign 66"/>
          <p:cNvSpPr/>
          <p:nvPr/>
        </p:nvSpPr>
        <p:spPr>
          <a:xfrm flipH="1">
            <a:off x="5955344" y="413784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Minus Sign 67"/>
          <p:cNvSpPr/>
          <p:nvPr/>
        </p:nvSpPr>
        <p:spPr>
          <a:xfrm flipH="1">
            <a:off x="2297513" y="1601582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Minus Sign 68"/>
          <p:cNvSpPr/>
          <p:nvPr/>
        </p:nvSpPr>
        <p:spPr>
          <a:xfrm flipH="1">
            <a:off x="2548703" y="3460337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Minus Sign 69"/>
          <p:cNvSpPr/>
          <p:nvPr/>
        </p:nvSpPr>
        <p:spPr>
          <a:xfrm flipH="1">
            <a:off x="4034600" y="352486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Minus Sign 70"/>
          <p:cNvSpPr/>
          <p:nvPr/>
        </p:nvSpPr>
        <p:spPr>
          <a:xfrm flipH="1">
            <a:off x="3711060" y="3053375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Minus Sign 71"/>
          <p:cNvSpPr/>
          <p:nvPr/>
        </p:nvSpPr>
        <p:spPr>
          <a:xfrm flipH="1">
            <a:off x="5484095" y="4243389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Minus Sign 72"/>
          <p:cNvSpPr/>
          <p:nvPr/>
        </p:nvSpPr>
        <p:spPr>
          <a:xfrm flipH="1">
            <a:off x="2560802" y="2781222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Minus Sign 73"/>
          <p:cNvSpPr/>
          <p:nvPr/>
        </p:nvSpPr>
        <p:spPr>
          <a:xfrm flipH="1">
            <a:off x="1815894" y="2045418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Minus Sign 74"/>
          <p:cNvSpPr/>
          <p:nvPr/>
        </p:nvSpPr>
        <p:spPr>
          <a:xfrm flipH="1">
            <a:off x="5121604" y="342254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356" y="3451118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SAT Score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797018" y="5515966"/>
            <a:ext cx="417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GPA</a:t>
            </a:r>
          </a:p>
        </p:txBody>
      </p:sp>
      <p:sp>
        <p:nvSpPr>
          <p:cNvPr id="3" name="Rectangle 2"/>
          <p:cNvSpPr/>
          <p:nvPr/>
        </p:nvSpPr>
        <p:spPr>
          <a:xfrm>
            <a:off x="6030707" y="5574891"/>
            <a:ext cx="139651" cy="1396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034395" y="5788746"/>
            <a:ext cx="139651" cy="1396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42702" y="5519586"/>
            <a:ext cx="97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Population 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140858" y="5722375"/>
            <a:ext cx="97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Population 2</a:t>
            </a:r>
          </a:p>
        </p:txBody>
      </p:sp>
    </p:spTree>
    <p:extLst>
      <p:ext uri="{BB962C8B-B14F-4D97-AF65-F5344CB8AC3E}">
        <p14:creationId xmlns:p14="http://schemas.microsoft.com/office/powerpoint/2010/main" val="361201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 flipV="1">
            <a:off x="1815894" y="1797460"/>
            <a:ext cx="1845" cy="3622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15895" y="5418190"/>
            <a:ext cx="4669708" cy="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030707" y="5574891"/>
            <a:ext cx="139651" cy="1396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034395" y="5788746"/>
            <a:ext cx="139651" cy="1396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42702" y="5519586"/>
            <a:ext cx="97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Population 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140858" y="5722375"/>
            <a:ext cx="97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Population 2</a:t>
            </a:r>
          </a:p>
        </p:txBody>
      </p:sp>
      <p:grpSp>
        <p:nvGrpSpPr>
          <p:cNvPr id="41" name="Group 40"/>
          <p:cNvGrpSpPr/>
          <p:nvPr/>
        </p:nvGrpSpPr>
        <p:grpSpPr>
          <a:xfrm flipH="1">
            <a:off x="2110863" y="2531192"/>
            <a:ext cx="4765572" cy="2767164"/>
            <a:chOff x="290052" y="781666"/>
            <a:chExt cx="6354096" cy="3689552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290052" y="781666"/>
              <a:ext cx="6354096" cy="3689552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3839498" y="2057400"/>
              <a:ext cx="170832" cy="22368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Minus Sign 50"/>
          <p:cNvSpPr/>
          <p:nvPr/>
        </p:nvSpPr>
        <p:spPr>
          <a:xfrm flipH="1">
            <a:off x="5391915" y="4786773"/>
            <a:ext cx="174675" cy="211087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Plus Sign 78"/>
          <p:cNvSpPr/>
          <p:nvPr/>
        </p:nvSpPr>
        <p:spPr>
          <a:xfrm flipH="1">
            <a:off x="6269445" y="4526833"/>
            <a:ext cx="182512" cy="18251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Plus Sign 79"/>
          <p:cNvSpPr/>
          <p:nvPr/>
        </p:nvSpPr>
        <p:spPr>
          <a:xfrm flipH="1">
            <a:off x="5139813" y="3646539"/>
            <a:ext cx="182512" cy="18251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Plus Sign 80"/>
          <p:cNvSpPr/>
          <p:nvPr/>
        </p:nvSpPr>
        <p:spPr>
          <a:xfrm flipH="1">
            <a:off x="3819832" y="3022498"/>
            <a:ext cx="182512" cy="18251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Plus Sign 81"/>
          <p:cNvSpPr/>
          <p:nvPr/>
        </p:nvSpPr>
        <p:spPr>
          <a:xfrm flipH="1">
            <a:off x="2969497" y="2839986"/>
            <a:ext cx="182512" cy="18251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Plus Sign 82"/>
          <p:cNvSpPr/>
          <p:nvPr/>
        </p:nvSpPr>
        <p:spPr>
          <a:xfrm flipH="1">
            <a:off x="4756244" y="3377376"/>
            <a:ext cx="182512" cy="18251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Minus Sign 83"/>
          <p:cNvSpPr/>
          <p:nvPr/>
        </p:nvSpPr>
        <p:spPr>
          <a:xfrm flipH="1">
            <a:off x="4672826" y="4561400"/>
            <a:ext cx="174675" cy="211087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Minus Sign 84"/>
          <p:cNvSpPr/>
          <p:nvPr/>
        </p:nvSpPr>
        <p:spPr>
          <a:xfrm flipH="1">
            <a:off x="3476646" y="4171951"/>
            <a:ext cx="174675" cy="211087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Minus Sign 85"/>
          <p:cNvSpPr/>
          <p:nvPr/>
        </p:nvSpPr>
        <p:spPr>
          <a:xfrm flipH="1">
            <a:off x="3224081" y="4561401"/>
            <a:ext cx="174675" cy="211087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Minus Sign 86"/>
          <p:cNvSpPr/>
          <p:nvPr/>
        </p:nvSpPr>
        <p:spPr>
          <a:xfrm flipH="1">
            <a:off x="2886767" y="3914775"/>
            <a:ext cx="174675" cy="211087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3FD56F-2C9B-4442-8C16-82A5EA3E1722}"/>
              </a:ext>
            </a:extLst>
          </p:cNvPr>
          <p:cNvSpPr txBox="1"/>
          <p:nvPr/>
        </p:nvSpPr>
        <p:spPr>
          <a:xfrm>
            <a:off x="712356" y="3451118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SAT Score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BE9E07-E77E-448B-AE1B-EBA00266FB64}"/>
              </a:ext>
            </a:extLst>
          </p:cNvPr>
          <p:cNvSpPr txBox="1"/>
          <p:nvPr/>
        </p:nvSpPr>
        <p:spPr>
          <a:xfrm>
            <a:off x="3797018" y="5515966"/>
            <a:ext cx="417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GPA</a:t>
            </a:r>
          </a:p>
        </p:txBody>
      </p:sp>
    </p:spTree>
    <p:extLst>
      <p:ext uri="{BB962C8B-B14F-4D97-AF65-F5344CB8AC3E}">
        <p14:creationId xmlns:p14="http://schemas.microsoft.com/office/powerpoint/2010/main" val="318549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 flipV="1">
            <a:off x="1815894" y="1797460"/>
            <a:ext cx="1845" cy="3622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15895" y="5418190"/>
            <a:ext cx="4669708" cy="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Minus Sign 50"/>
          <p:cNvSpPr/>
          <p:nvPr/>
        </p:nvSpPr>
        <p:spPr>
          <a:xfrm>
            <a:off x="1861067" y="1910838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30707" y="5574891"/>
            <a:ext cx="139651" cy="1396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034395" y="5788746"/>
            <a:ext cx="139651" cy="1396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42702" y="5519586"/>
            <a:ext cx="97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Population 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140858" y="5722375"/>
            <a:ext cx="97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Population 2</a:t>
            </a:r>
          </a:p>
        </p:txBody>
      </p:sp>
      <p:sp>
        <p:nvSpPr>
          <p:cNvPr id="11" name="Plus Sign 10"/>
          <p:cNvSpPr/>
          <p:nvPr/>
        </p:nvSpPr>
        <p:spPr>
          <a:xfrm flipH="1">
            <a:off x="6073568" y="2914650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Plus Sign 11"/>
          <p:cNvSpPr/>
          <p:nvPr/>
        </p:nvSpPr>
        <p:spPr>
          <a:xfrm flipH="1">
            <a:off x="5272545" y="2002094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0" name="Group 39"/>
          <p:cNvGrpSpPr/>
          <p:nvPr/>
        </p:nvGrpSpPr>
        <p:grpSpPr>
          <a:xfrm flipH="1">
            <a:off x="2566218" y="1443500"/>
            <a:ext cx="4310217" cy="2510912"/>
            <a:chOff x="897192" y="781665"/>
            <a:chExt cx="5746956" cy="3347883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897192" y="781665"/>
              <a:ext cx="5746956" cy="334788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3839498" y="2057400"/>
              <a:ext cx="170832" cy="22368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Plus Sign 17"/>
          <p:cNvSpPr/>
          <p:nvPr/>
        </p:nvSpPr>
        <p:spPr>
          <a:xfrm flipH="1">
            <a:off x="5102016" y="3205931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Plus Sign 18"/>
          <p:cNvSpPr/>
          <p:nvPr/>
        </p:nvSpPr>
        <p:spPr>
          <a:xfrm flipH="1">
            <a:off x="3959016" y="1910838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Plus Sign 19"/>
          <p:cNvSpPr/>
          <p:nvPr/>
        </p:nvSpPr>
        <p:spPr>
          <a:xfrm flipH="1">
            <a:off x="3444666" y="1443500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Plus Sign 20"/>
          <p:cNvSpPr/>
          <p:nvPr/>
        </p:nvSpPr>
        <p:spPr>
          <a:xfrm flipH="1">
            <a:off x="6184640" y="3343275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Plus Sign 21"/>
          <p:cNvSpPr/>
          <p:nvPr/>
        </p:nvSpPr>
        <p:spPr>
          <a:xfrm flipH="1">
            <a:off x="4821797" y="1425064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Plus Sign 22"/>
          <p:cNvSpPr/>
          <p:nvPr/>
        </p:nvSpPr>
        <p:spPr>
          <a:xfrm flipH="1">
            <a:off x="4050273" y="2212257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Plus Sign 23"/>
          <p:cNvSpPr/>
          <p:nvPr/>
        </p:nvSpPr>
        <p:spPr>
          <a:xfrm flipH="1">
            <a:off x="2897133" y="4503789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Plus Sign 24"/>
          <p:cNvSpPr/>
          <p:nvPr/>
        </p:nvSpPr>
        <p:spPr>
          <a:xfrm flipH="1">
            <a:off x="6217825" y="1873506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Plus Sign 25"/>
          <p:cNvSpPr/>
          <p:nvPr/>
        </p:nvSpPr>
        <p:spPr>
          <a:xfrm flipH="1">
            <a:off x="4669705" y="1910838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Plus Sign 26"/>
          <p:cNvSpPr/>
          <p:nvPr/>
        </p:nvSpPr>
        <p:spPr>
          <a:xfrm flipH="1">
            <a:off x="5462431" y="2607699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Plus Sign 27"/>
          <p:cNvSpPr/>
          <p:nvPr/>
        </p:nvSpPr>
        <p:spPr>
          <a:xfrm flipH="1">
            <a:off x="6367152" y="2428873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Plus Sign 28"/>
          <p:cNvSpPr/>
          <p:nvPr/>
        </p:nvSpPr>
        <p:spPr>
          <a:xfrm flipH="1">
            <a:off x="4050273" y="1554111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Plus Sign 29"/>
          <p:cNvSpPr/>
          <p:nvPr/>
        </p:nvSpPr>
        <p:spPr>
          <a:xfrm flipH="1">
            <a:off x="5137505" y="2457450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Plus Sign 30"/>
          <p:cNvSpPr/>
          <p:nvPr/>
        </p:nvSpPr>
        <p:spPr>
          <a:xfrm flipH="1">
            <a:off x="5860637" y="3089787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Plus Sign 31"/>
          <p:cNvSpPr/>
          <p:nvPr/>
        </p:nvSpPr>
        <p:spPr>
          <a:xfrm flipH="1">
            <a:off x="3353411" y="1685463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Plus Sign 32"/>
          <p:cNvSpPr/>
          <p:nvPr/>
        </p:nvSpPr>
        <p:spPr>
          <a:xfrm flipH="1">
            <a:off x="5951893" y="1645367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Plus Sign 33"/>
          <p:cNvSpPr/>
          <p:nvPr/>
        </p:nvSpPr>
        <p:spPr>
          <a:xfrm flipH="1">
            <a:off x="2661623" y="2476809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Plus Sign 34"/>
          <p:cNvSpPr/>
          <p:nvPr/>
        </p:nvSpPr>
        <p:spPr>
          <a:xfrm flipH="1">
            <a:off x="5943136" y="2165247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Plus Sign 35"/>
          <p:cNvSpPr/>
          <p:nvPr/>
        </p:nvSpPr>
        <p:spPr>
          <a:xfrm flipH="1">
            <a:off x="4360911" y="1557798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Plus Sign 36"/>
          <p:cNvSpPr/>
          <p:nvPr/>
        </p:nvSpPr>
        <p:spPr>
          <a:xfrm flipH="1">
            <a:off x="4812579" y="2347759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Plus Sign 37"/>
          <p:cNvSpPr/>
          <p:nvPr/>
        </p:nvSpPr>
        <p:spPr>
          <a:xfrm flipH="1">
            <a:off x="6603588" y="3149701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Plus Sign 38"/>
          <p:cNvSpPr/>
          <p:nvPr/>
        </p:nvSpPr>
        <p:spPr>
          <a:xfrm flipH="1">
            <a:off x="5450676" y="2294295"/>
            <a:ext cx="182512" cy="182512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Minus Sign 45"/>
          <p:cNvSpPr/>
          <p:nvPr/>
        </p:nvSpPr>
        <p:spPr>
          <a:xfrm flipH="1">
            <a:off x="6183949" y="3584781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Minus Sign 46"/>
          <p:cNvSpPr/>
          <p:nvPr/>
        </p:nvSpPr>
        <p:spPr>
          <a:xfrm flipH="1">
            <a:off x="3113524" y="2161791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Minus Sign 47"/>
          <p:cNvSpPr/>
          <p:nvPr/>
        </p:nvSpPr>
        <p:spPr>
          <a:xfrm flipH="1">
            <a:off x="3493063" y="200808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Minus Sign 48"/>
          <p:cNvSpPr/>
          <p:nvPr/>
        </p:nvSpPr>
        <p:spPr>
          <a:xfrm flipH="1">
            <a:off x="5664069" y="1770729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Minus Sign 49"/>
          <p:cNvSpPr/>
          <p:nvPr/>
        </p:nvSpPr>
        <p:spPr>
          <a:xfrm flipH="1">
            <a:off x="3793099" y="1468850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Minus Sign 51"/>
          <p:cNvSpPr/>
          <p:nvPr/>
        </p:nvSpPr>
        <p:spPr>
          <a:xfrm flipH="1">
            <a:off x="4677542" y="3419322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Minus Sign 52"/>
          <p:cNvSpPr/>
          <p:nvPr/>
        </p:nvSpPr>
        <p:spPr>
          <a:xfrm flipH="1">
            <a:off x="4232786" y="2939075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Minus Sign 53"/>
          <p:cNvSpPr/>
          <p:nvPr/>
        </p:nvSpPr>
        <p:spPr>
          <a:xfrm flipH="1">
            <a:off x="3553900" y="2460217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Minus Sign 54"/>
          <p:cNvSpPr/>
          <p:nvPr/>
        </p:nvSpPr>
        <p:spPr>
          <a:xfrm flipH="1">
            <a:off x="4922729" y="2869710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Minus Sign 55"/>
          <p:cNvSpPr/>
          <p:nvPr/>
        </p:nvSpPr>
        <p:spPr>
          <a:xfrm flipH="1">
            <a:off x="3043466" y="1776260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Minus Sign 56"/>
          <p:cNvSpPr/>
          <p:nvPr/>
        </p:nvSpPr>
        <p:spPr>
          <a:xfrm flipH="1">
            <a:off x="5777219" y="3935517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Minus Sign 57"/>
          <p:cNvSpPr/>
          <p:nvPr/>
        </p:nvSpPr>
        <p:spPr>
          <a:xfrm flipH="1">
            <a:off x="3486839" y="286510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Minus Sign 58"/>
          <p:cNvSpPr/>
          <p:nvPr/>
        </p:nvSpPr>
        <p:spPr>
          <a:xfrm flipH="1">
            <a:off x="4059955" y="4402854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Minus Sign 59"/>
          <p:cNvSpPr/>
          <p:nvPr/>
        </p:nvSpPr>
        <p:spPr>
          <a:xfrm flipH="1">
            <a:off x="3370238" y="2989085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Minus Sign 60"/>
          <p:cNvSpPr/>
          <p:nvPr/>
        </p:nvSpPr>
        <p:spPr>
          <a:xfrm flipH="1">
            <a:off x="6073568" y="4586752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Minus Sign 61"/>
          <p:cNvSpPr/>
          <p:nvPr/>
        </p:nvSpPr>
        <p:spPr>
          <a:xfrm flipH="1">
            <a:off x="2579352" y="3687557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Minus Sign 62"/>
          <p:cNvSpPr/>
          <p:nvPr/>
        </p:nvSpPr>
        <p:spPr>
          <a:xfrm flipH="1">
            <a:off x="4372661" y="2494320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Minus Sign 63"/>
          <p:cNvSpPr/>
          <p:nvPr/>
        </p:nvSpPr>
        <p:spPr>
          <a:xfrm flipH="1">
            <a:off x="5054087" y="3761761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Minus Sign 64"/>
          <p:cNvSpPr/>
          <p:nvPr/>
        </p:nvSpPr>
        <p:spPr>
          <a:xfrm flipH="1">
            <a:off x="4026080" y="2668533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Minus Sign 65"/>
          <p:cNvSpPr/>
          <p:nvPr/>
        </p:nvSpPr>
        <p:spPr>
          <a:xfrm flipH="1">
            <a:off x="5577421" y="365321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Minus Sign 66"/>
          <p:cNvSpPr/>
          <p:nvPr/>
        </p:nvSpPr>
        <p:spPr>
          <a:xfrm flipH="1">
            <a:off x="6362769" y="413784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Minus Sign 67"/>
          <p:cNvSpPr/>
          <p:nvPr/>
        </p:nvSpPr>
        <p:spPr>
          <a:xfrm flipH="1">
            <a:off x="2704939" y="1601582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Minus Sign 68"/>
          <p:cNvSpPr/>
          <p:nvPr/>
        </p:nvSpPr>
        <p:spPr>
          <a:xfrm flipH="1">
            <a:off x="2956129" y="3460337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Minus Sign 69"/>
          <p:cNvSpPr/>
          <p:nvPr/>
        </p:nvSpPr>
        <p:spPr>
          <a:xfrm flipH="1">
            <a:off x="4442026" y="352486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Minus Sign 70"/>
          <p:cNvSpPr/>
          <p:nvPr/>
        </p:nvSpPr>
        <p:spPr>
          <a:xfrm flipH="1">
            <a:off x="4118486" y="3053375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Minus Sign 71"/>
          <p:cNvSpPr/>
          <p:nvPr/>
        </p:nvSpPr>
        <p:spPr>
          <a:xfrm flipH="1">
            <a:off x="5891520" y="4243389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Minus Sign 72"/>
          <p:cNvSpPr/>
          <p:nvPr/>
        </p:nvSpPr>
        <p:spPr>
          <a:xfrm flipH="1">
            <a:off x="2968228" y="2781222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Minus Sign 73"/>
          <p:cNvSpPr/>
          <p:nvPr/>
        </p:nvSpPr>
        <p:spPr>
          <a:xfrm flipH="1">
            <a:off x="2223320" y="2045418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Minus Sign 74"/>
          <p:cNvSpPr/>
          <p:nvPr/>
        </p:nvSpPr>
        <p:spPr>
          <a:xfrm flipH="1">
            <a:off x="5529029" y="3422546"/>
            <a:ext cx="174675" cy="211087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Minus Sign 91"/>
          <p:cNvSpPr/>
          <p:nvPr/>
        </p:nvSpPr>
        <p:spPr>
          <a:xfrm flipH="1">
            <a:off x="5096946" y="4786773"/>
            <a:ext cx="174675" cy="211087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Plus Sign 92"/>
          <p:cNvSpPr/>
          <p:nvPr/>
        </p:nvSpPr>
        <p:spPr>
          <a:xfrm flipH="1">
            <a:off x="5974476" y="4526833"/>
            <a:ext cx="182512" cy="18251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4" name="Plus Sign 93"/>
          <p:cNvSpPr/>
          <p:nvPr/>
        </p:nvSpPr>
        <p:spPr>
          <a:xfrm flipH="1">
            <a:off x="4844844" y="3646539"/>
            <a:ext cx="182512" cy="18251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Plus Sign 94"/>
          <p:cNvSpPr/>
          <p:nvPr/>
        </p:nvSpPr>
        <p:spPr>
          <a:xfrm flipH="1">
            <a:off x="3524863" y="3022498"/>
            <a:ext cx="182512" cy="18251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6" name="Plus Sign 95"/>
          <p:cNvSpPr/>
          <p:nvPr/>
        </p:nvSpPr>
        <p:spPr>
          <a:xfrm flipH="1">
            <a:off x="2674528" y="2839986"/>
            <a:ext cx="182512" cy="18251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7" name="Plus Sign 96"/>
          <p:cNvSpPr/>
          <p:nvPr/>
        </p:nvSpPr>
        <p:spPr>
          <a:xfrm flipH="1">
            <a:off x="4461275" y="3377376"/>
            <a:ext cx="182512" cy="18251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Minus Sign 97"/>
          <p:cNvSpPr/>
          <p:nvPr/>
        </p:nvSpPr>
        <p:spPr>
          <a:xfrm flipH="1">
            <a:off x="4377857" y="4561400"/>
            <a:ext cx="174675" cy="211087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Minus Sign 98"/>
          <p:cNvSpPr/>
          <p:nvPr/>
        </p:nvSpPr>
        <p:spPr>
          <a:xfrm flipH="1">
            <a:off x="3181677" y="4171951"/>
            <a:ext cx="174675" cy="211087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0" name="Minus Sign 99"/>
          <p:cNvSpPr/>
          <p:nvPr/>
        </p:nvSpPr>
        <p:spPr>
          <a:xfrm flipH="1">
            <a:off x="2929112" y="4561401"/>
            <a:ext cx="174675" cy="211087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1" name="Minus Sign 100"/>
          <p:cNvSpPr/>
          <p:nvPr/>
        </p:nvSpPr>
        <p:spPr>
          <a:xfrm flipH="1">
            <a:off x="2591798" y="3914775"/>
            <a:ext cx="174675" cy="211087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1815894" y="2531192"/>
            <a:ext cx="4765572" cy="2767164"/>
            <a:chOff x="290052" y="781666"/>
            <a:chExt cx="6354096" cy="3689552"/>
          </a:xfrm>
        </p:grpSpPr>
        <p:cxnSp>
          <p:nvCxnSpPr>
            <p:cNvPr id="103" name="Straight Connector 102"/>
            <p:cNvCxnSpPr/>
            <p:nvPr/>
          </p:nvCxnSpPr>
          <p:spPr>
            <a:xfrm flipV="1">
              <a:off x="290052" y="781666"/>
              <a:ext cx="6354096" cy="3689552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3839498" y="2057400"/>
              <a:ext cx="170832" cy="22368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CDCC8A08-838B-4DA3-9EC7-C05EE8328CEA}"/>
              </a:ext>
            </a:extLst>
          </p:cNvPr>
          <p:cNvSpPr txBox="1"/>
          <p:nvPr/>
        </p:nvSpPr>
        <p:spPr>
          <a:xfrm>
            <a:off x="712356" y="3451118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SAT Score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F1B781-60F3-487B-8A46-30410B537A6E}"/>
              </a:ext>
            </a:extLst>
          </p:cNvPr>
          <p:cNvSpPr txBox="1"/>
          <p:nvPr/>
        </p:nvSpPr>
        <p:spPr>
          <a:xfrm>
            <a:off x="3797018" y="5515966"/>
            <a:ext cx="417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GPA</a:t>
            </a:r>
          </a:p>
        </p:txBody>
      </p:sp>
    </p:spTree>
    <p:extLst>
      <p:ext uri="{BB962C8B-B14F-4D97-AF65-F5344CB8AC3E}">
        <p14:creationId xmlns:p14="http://schemas.microsoft.com/office/powerpoint/2010/main" val="133936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0-29 at 8.18.2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8" y="1285875"/>
            <a:ext cx="9144000" cy="375602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05950"/>
            <a:ext cx="9144000" cy="547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Efficient Frontiers</a:t>
            </a:r>
            <a:endParaRPr kumimoji="0" lang="en-US" sz="48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593" y="1600200"/>
            <a:ext cx="9049407" cy="2004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dirty="0"/>
              <a:t>Games People Play (with Algorithms)</a:t>
            </a:r>
          </a:p>
          <a:p>
            <a:pPr marL="0" indent="0">
              <a:buNone/>
            </a:pPr>
            <a:r>
              <a:rPr lang="en-US" sz="2700" b="1" dirty="0"/>
              <a:t>Games Scientists Play (with Data)</a:t>
            </a:r>
          </a:p>
          <a:p>
            <a:pPr marL="0" indent="0">
              <a:buNone/>
            </a:pPr>
            <a:r>
              <a:rPr lang="en-US" sz="2700" b="1" dirty="0"/>
              <a:t>Interpretability, Accountability, Morality…. The Singularity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A0744D-E120-B74A-A65B-A2B80E80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496"/>
            <a:ext cx="8229600" cy="883912"/>
          </a:xfrm>
        </p:spPr>
        <p:txBody>
          <a:bodyPr>
            <a:noAutofit/>
          </a:bodyPr>
          <a:lstStyle/>
          <a:p>
            <a:pPr lvl="0"/>
            <a:r>
              <a:rPr lang="en-US" sz="28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Other Topics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561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938339"/>
            <a:ext cx="9144000" cy="15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Frontiers of Fairness: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From Groups to Individuals</a:t>
            </a:r>
            <a:endParaRPr lang="en-US" sz="11200" b="1" dirty="0">
              <a:solidFill>
                <a:srgbClr val="FF0000"/>
              </a:solidFill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3294" dirty="0">
              <a:solidFill>
                <a:srgbClr val="0000FF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2400" dirty="0">
              <a:solidFill>
                <a:srgbClr val="0000FF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24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2400" i="1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24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24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24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24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24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24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24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800" b="1" dirty="0">
              <a:solidFill>
                <a:srgbClr val="FF0000"/>
              </a:solidFill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 pitchFamily="-103" charset="-128"/>
                <a:cs typeface="ＭＳ Ｐゴシック" pitchFamily="-103" charset="-128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49887-2CCB-FD4F-88A2-E246DBED18D8}"/>
              </a:ext>
            </a:extLst>
          </p:cNvPr>
          <p:cNvSpPr txBox="1"/>
          <p:nvPr/>
        </p:nvSpPr>
        <p:spPr>
          <a:xfrm>
            <a:off x="185907" y="6190593"/>
            <a:ext cx="89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Joint works with Chris Jung, Seth Neel, Aaron Roth, Saeed Sharifi, Logan Stapleton, Steven Wu</a:t>
            </a:r>
          </a:p>
        </p:txBody>
      </p:sp>
    </p:spTree>
    <p:extLst>
      <p:ext uri="{BB962C8B-B14F-4D97-AF65-F5344CB8AC3E}">
        <p14:creationId xmlns:p14="http://schemas.microsoft.com/office/powerpoint/2010/main" val="27893741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405690"/>
            <a:ext cx="9144000" cy="547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Types of Fairness Definitions</a:t>
            </a:r>
            <a:endParaRPr kumimoji="0" lang="en-US" sz="48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902336"/>
            <a:ext cx="9144000" cy="2506473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endParaRPr lang="en-US" sz="2400" dirty="0">
              <a:latin typeface="Verdana"/>
            </a:endParaRPr>
          </a:p>
          <a:p>
            <a:r>
              <a:rPr lang="en-US" sz="2400" dirty="0">
                <a:solidFill>
                  <a:srgbClr val="000090"/>
                </a:solidFill>
                <a:latin typeface="Verdana"/>
              </a:rPr>
              <a:t>Group Fairness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E.g. equality of error or false negative rates across gender, racial groups, etc.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Strong theory, practical implementations (e.g. fairness regularization)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But no guarantees to individuals</a:t>
            </a:r>
          </a:p>
          <a:p>
            <a:pPr lvl="1"/>
            <a:endParaRPr lang="en-US" sz="2400" dirty="0">
              <a:solidFill>
                <a:srgbClr val="000090"/>
              </a:solidFill>
              <a:latin typeface="Verdana"/>
            </a:endParaRPr>
          </a:p>
          <a:p>
            <a:r>
              <a:rPr lang="en-US" sz="2400" dirty="0">
                <a:solidFill>
                  <a:srgbClr val="000090"/>
                </a:solidFill>
                <a:latin typeface="Verdana"/>
              </a:rPr>
              <a:t>Individual Fairness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E.g. metric fairness (“fairness through awareness”), meritocratic fairness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Binds at the individual level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But strong assumptions required (e.g. </a:t>
            </a:r>
            <a:r>
              <a:rPr lang="en-US" sz="2000" dirty="0" err="1">
                <a:solidFill>
                  <a:srgbClr val="000090"/>
                </a:solidFill>
                <a:latin typeface="Verdana"/>
              </a:rPr>
              <a:t>realizability</a:t>
            </a:r>
            <a:r>
              <a:rPr lang="en-US" sz="2000" dirty="0">
                <a:solidFill>
                  <a:srgbClr val="000090"/>
                </a:solidFill>
                <a:latin typeface="Verdana"/>
              </a:rPr>
              <a:t>) have prevented practical implementations</a:t>
            </a:r>
          </a:p>
          <a:p>
            <a:pPr>
              <a:buNone/>
            </a:pPr>
            <a:endParaRPr lang="en-US" sz="2400" dirty="0">
              <a:solidFill>
                <a:srgbClr val="000090"/>
              </a:solidFill>
              <a:latin typeface="Verdana"/>
            </a:endParaRPr>
          </a:p>
          <a:p>
            <a:endParaRPr lang="en-US" sz="2400" dirty="0">
              <a:solidFill>
                <a:srgbClr val="000090"/>
              </a:solidFill>
              <a:latin typeface="Verdana"/>
            </a:endParaRPr>
          </a:p>
          <a:p>
            <a:endParaRPr lang="en-US" sz="2400" dirty="0">
              <a:solidFill>
                <a:srgbClr val="000090"/>
              </a:solidFill>
              <a:latin typeface="Verdana"/>
            </a:endParaRPr>
          </a:p>
          <a:p>
            <a:pPr>
              <a:buNone/>
            </a:pPr>
            <a:endParaRPr lang="en-US" sz="2000" dirty="0">
              <a:latin typeface="Verdana"/>
            </a:endParaRPr>
          </a:p>
          <a:p>
            <a:endParaRPr lang="en-US" sz="240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225876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0-29 at 7.53.2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90261"/>
            <a:ext cx="9144001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405690"/>
            <a:ext cx="9144000" cy="547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A Framework for Fair ML</a:t>
            </a:r>
            <a:endParaRPr kumimoji="0" lang="en-US" sz="48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902334"/>
            <a:ext cx="9144000" cy="4222019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endParaRPr lang="en-US" sz="2400" dirty="0">
              <a:solidFill>
                <a:srgbClr val="0000FF"/>
              </a:solidFill>
              <a:latin typeface="Verdana"/>
            </a:endParaRPr>
          </a:p>
          <a:p>
            <a:r>
              <a:rPr lang="en-US" sz="2400" dirty="0">
                <a:solidFill>
                  <a:srgbClr val="000090"/>
                </a:solidFill>
                <a:latin typeface="Verdana"/>
              </a:rPr>
              <a:t>Begin by expressing training as a (linear or convex) constrained optimization problem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E.g. minimize error subject to various fairness constraints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In interesting cases, model space of learning </a:t>
            </a:r>
            <a:r>
              <a:rPr lang="en-US" sz="2000" dirty="0" err="1">
                <a:solidFill>
                  <a:srgbClr val="000090"/>
                </a:solidFill>
                <a:latin typeface="Verdana"/>
              </a:rPr>
              <a:t>algo</a:t>
            </a:r>
            <a:r>
              <a:rPr lang="en-US" sz="2000" dirty="0">
                <a:solidFill>
                  <a:srgbClr val="000090"/>
                </a:solidFill>
                <a:latin typeface="Verdana"/>
              </a:rPr>
              <a:t> and number of constraints may be exponential/infinite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Want to avoid explicit enumeration</a:t>
            </a:r>
          </a:p>
          <a:p>
            <a:pPr lvl="1">
              <a:buNone/>
            </a:pPr>
            <a:endParaRPr lang="en-US" sz="2000" dirty="0">
              <a:solidFill>
                <a:srgbClr val="000090"/>
              </a:solidFill>
              <a:latin typeface="Verdana"/>
            </a:endParaRPr>
          </a:p>
          <a:p>
            <a:r>
              <a:rPr lang="en-US" sz="2400" dirty="0">
                <a:solidFill>
                  <a:srgbClr val="000090"/>
                </a:solidFill>
                <a:latin typeface="Verdana"/>
              </a:rPr>
              <a:t>Use LP duality to pass to </a:t>
            </a:r>
            <a:r>
              <a:rPr lang="en-US" sz="2400" dirty="0" err="1">
                <a:solidFill>
                  <a:srgbClr val="000090"/>
                </a:solidFill>
                <a:latin typeface="Verdana"/>
              </a:rPr>
              <a:t>Lagrangian</a:t>
            </a:r>
            <a:r>
              <a:rPr lang="en-US" sz="2400" dirty="0">
                <a:solidFill>
                  <a:srgbClr val="000090"/>
                </a:solidFill>
                <a:latin typeface="Verdana"/>
              </a:rPr>
              <a:t> and recast as two-player, zero-sum game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Learner/Primal: wants to minimize error subject to constraints so far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Regulator/Dual: presents learner with violated constraints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Nash equilibrium is solution to constrained optimization problem</a:t>
            </a:r>
          </a:p>
          <a:p>
            <a:pPr lvl="1">
              <a:buNone/>
            </a:pPr>
            <a:endParaRPr lang="en-US" sz="2000" dirty="0">
              <a:solidFill>
                <a:srgbClr val="000090"/>
              </a:solidFill>
              <a:latin typeface="Verdana"/>
            </a:endParaRPr>
          </a:p>
          <a:p>
            <a:r>
              <a:rPr lang="en-US" sz="2400" dirty="0">
                <a:solidFill>
                  <a:srgbClr val="000090"/>
                </a:solidFill>
                <a:latin typeface="Verdana"/>
              </a:rPr>
              <a:t>If we can: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Formulate best responses as instances of </a:t>
            </a:r>
            <a:r>
              <a:rPr lang="en-US" sz="2000" i="1" dirty="0">
                <a:solidFill>
                  <a:srgbClr val="FF0000"/>
                </a:solidFill>
                <a:latin typeface="Verdana"/>
              </a:rPr>
              <a:t>cost-sensitive classification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Implement at least one player as a </a:t>
            </a:r>
            <a:r>
              <a:rPr lang="en-US" sz="2000" i="1" dirty="0">
                <a:solidFill>
                  <a:srgbClr val="FF0000"/>
                </a:solidFill>
                <a:latin typeface="Verdana"/>
              </a:rPr>
              <a:t>no-regret</a:t>
            </a:r>
            <a:r>
              <a:rPr lang="en-US" sz="2000" dirty="0">
                <a:solidFill>
                  <a:srgbClr val="000090"/>
                </a:solidFill>
                <a:latin typeface="Verdana"/>
              </a:rPr>
              <a:t> algorithm </a:t>
            </a:r>
            <a:r>
              <a:rPr lang="en-US" sz="2000" dirty="0" err="1">
                <a:solidFill>
                  <a:srgbClr val="000090"/>
                </a:solidFill>
                <a:latin typeface="Verdana"/>
              </a:rPr>
              <a:t>w.r.t</a:t>
            </a:r>
            <a:r>
              <a:rPr lang="en-US" sz="2000" dirty="0">
                <a:solidFill>
                  <a:srgbClr val="000090"/>
                </a:solidFill>
                <a:latin typeface="Verdana"/>
              </a:rPr>
              <a:t>. their strategy space</a:t>
            </a:r>
          </a:p>
          <a:p>
            <a:pPr>
              <a:buNone/>
            </a:pPr>
            <a:r>
              <a:rPr lang="en-US" sz="2400" dirty="0">
                <a:solidFill>
                  <a:srgbClr val="000090"/>
                </a:solidFill>
                <a:latin typeface="Verdana"/>
              </a:rPr>
              <a:t>	… then algorithm provably converges in polynomial time given access to a standard learning heuristic</a:t>
            </a:r>
          </a:p>
          <a:p>
            <a:pPr>
              <a:buNone/>
            </a:pPr>
            <a:endParaRPr lang="en-US" sz="2400" dirty="0">
              <a:solidFill>
                <a:srgbClr val="000090"/>
              </a:solidFill>
              <a:latin typeface="Verdana"/>
            </a:endParaRPr>
          </a:p>
          <a:p>
            <a:r>
              <a:rPr lang="en-US" sz="2400" dirty="0">
                <a:solidFill>
                  <a:srgbClr val="000090"/>
                </a:solidFill>
                <a:latin typeface="Verdana"/>
              </a:rPr>
              <a:t>Directly implement on top of your favorite “unfair” learning algorithm</a:t>
            </a:r>
          </a:p>
          <a:p>
            <a:pPr>
              <a:buNone/>
            </a:pPr>
            <a:endParaRPr lang="en-US" sz="2400" dirty="0">
              <a:solidFill>
                <a:srgbClr val="000090"/>
              </a:solidFill>
              <a:latin typeface="Verdana"/>
            </a:endParaRPr>
          </a:p>
          <a:p>
            <a:r>
              <a:rPr lang="en-US" sz="2400" dirty="0">
                <a:solidFill>
                  <a:srgbClr val="000090"/>
                </a:solidFill>
                <a:latin typeface="Verdana"/>
              </a:rPr>
              <a:t>Applications: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Preventing “fairness gerrymandering”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Subjective individual fairness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Average individual fairness</a:t>
            </a:r>
          </a:p>
          <a:p>
            <a:endParaRPr lang="en-US" sz="2400" dirty="0">
              <a:solidFill>
                <a:srgbClr val="0000FF"/>
              </a:solidFill>
              <a:latin typeface="Verdana"/>
            </a:endParaRPr>
          </a:p>
          <a:p>
            <a:pPr lvl="1"/>
            <a:endParaRPr lang="en-US" sz="2000" dirty="0">
              <a:solidFill>
                <a:srgbClr val="0000FF"/>
              </a:solidFill>
              <a:latin typeface="Verdana"/>
            </a:endParaRPr>
          </a:p>
          <a:p>
            <a:pPr lvl="1"/>
            <a:endParaRPr lang="en-US" sz="2000" dirty="0">
              <a:solidFill>
                <a:srgbClr val="0000FF"/>
              </a:solidFill>
              <a:latin typeface="Verdana"/>
            </a:endParaRPr>
          </a:p>
          <a:p>
            <a:pPr lvl="1"/>
            <a:endParaRPr lang="en-US" sz="1600" dirty="0">
              <a:solidFill>
                <a:srgbClr val="0000FF"/>
              </a:solidFill>
              <a:latin typeface="Verdana"/>
            </a:endParaRPr>
          </a:p>
          <a:p>
            <a:endParaRPr lang="en-US" sz="240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784749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05950"/>
            <a:ext cx="9144000" cy="547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Preventing “Fairness Gerrymandering”</a:t>
            </a:r>
            <a:endParaRPr kumimoji="0" lang="en-US" sz="48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pic>
        <p:nvPicPr>
          <p:cNvPr id="79" name="Picture 78" descr="Screen Shot 2018-11-05 at 10.36.2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11" y="1053879"/>
            <a:ext cx="6800112" cy="46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9062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405690"/>
            <a:ext cx="9144000" cy="547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Interpolating Between Groups and Individuals</a:t>
            </a:r>
            <a:endParaRPr kumimoji="0" lang="en-US" sz="48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7384" y="1158553"/>
            <a:ext cx="8868260" cy="2183419"/>
          </a:xfrm>
        </p:spPr>
        <p:txBody>
          <a:bodyPr>
            <a:normAutofit fontScale="62500" lnSpcReduction="20000"/>
          </a:bodyPr>
          <a:lstStyle/>
          <a:p>
            <a:endParaRPr lang="en-US" sz="2400" dirty="0">
              <a:latin typeface="Verdana"/>
            </a:endParaRPr>
          </a:p>
          <a:p>
            <a:r>
              <a:rPr lang="en-US" sz="2400" dirty="0">
                <a:solidFill>
                  <a:srgbClr val="000090"/>
                </a:solidFill>
                <a:latin typeface="Verdana"/>
              </a:rPr>
              <a:t>Problem: achieving group fairness by subgroup discrimination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E.g. disabled Hispanic women over age 55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N.B. </a:t>
            </a:r>
            <a:r>
              <a:rPr lang="en-US" sz="2000" dirty="0" err="1">
                <a:solidFill>
                  <a:srgbClr val="000090"/>
                </a:solidFill>
                <a:latin typeface="Verdana"/>
              </a:rPr>
              <a:t>Facebook</a:t>
            </a:r>
            <a:r>
              <a:rPr lang="en-US" sz="2000" dirty="0">
                <a:solidFill>
                  <a:srgbClr val="000090"/>
                </a:solidFill>
                <a:latin typeface="Verdana"/>
              </a:rPr>
              <a:t> hate speech policy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Verdana"/>
              </a:rPr>
              <a:t>No reason to expect it won’t happen under standard fairness notions</a:t>
            </a:r>
          </a:p>
          <a:p>
            <a:pPr lvl="1">
              <a:buNone/>
            </a:pPr>
            <a:endParaRPr lang="en-US" sz="2000" dirty="0">
              <a:solidFill>
                <a:srgbClr val="000090"/>
              </a:solidFill>
              <a:latin typeface="Verdana"/>
            </a:endParaRPr>
          </a:p>
          <a:p>
            <a:r>
              <a:rPr lang="en-US" sz="2400" dirty="0">
                <a:solidFill>
                  <a:srgbClr val="000090"/>
                </a:solidFill>
                <a:latin typeface="Verdana"/>
              </a:rPr>
              <a:t>But cannot generally protect arbitrarily refined subgroups (e.g. individuals)</a:t>
            </a:r>
          </a:p>
          <a:p>
            <a:pPr>
              <a:buNone/>
            </a:pPr>
            <a:endParaRPr lang="en-US" sz="2400" dirty="0">
              <a:solidFill>
                <a:srgbClr val="000090"/>
              </a:solidFill>
              <a:latin typeface="Verdana"/>
            </a:endParaRPr>
          </a:p>
          <a:p>
            <a:r>
              <a:rPr lang="en-US" sz="2400" dirty="0">
                <a:solidFill>
                  <a:srgbClr val="000090"/>
                </a:solidFill>
                <a:latin typeface="Verdana"/>
              </a:rPr>
              <a:t>Constrained optimization problem:</a:t>
            </a:r>
          </a:p>
          <a:p>
            <a:endParaRPr lang="en-US" sz="2400" dirty="0">
              <a:latin typeface="Verdana"/>
            </a:endParaRPr>
          </a:p>
          <a:p>
            <a:endParaRPr lang="en-US" sz="2400" dirty="0">
              <a:latin typeface="Verdana"/>
            </a:endParaRPr>
          </a:p>
          <a:p>
            <a:endParaRPr lang="en-US" sz="2400" dirty="0">
              <a:latin typeface="Verdana"/>
            </a:endParaRPr>
          </a:p>
          <a:p>
            <a:endParaRPr lang="en-US" sz="2400" dirty="0">
              <a:latin typeface="Verdana"/>
            </a:endParaRPr>
          </a:p>
          <a:p>
            <a:endParaRPr lang="en-US" sz="2400" dirty="0">
              <a:latin typeface="Verdana"/>
            </a:endParaRPr>
          </a:p>
          <a:p>
            <a:endParaRPr lang="en-US" sz="2400" dirty="0">
              <a:latin typeface="Verdana"/>
            </a:endParaRPr>
          </a:p>
          <a:p>
            <a:endParaRPr lang="en-US" sz="2400" dirty="0">
              <a:latin typeface="Verdana"/>
            </a:endParaRPr>
          </a:p>
          <a:p>
            <a:endParaRPr lang="en-US" sz="2400" dirty="0">
              <a:latin typeface="Verdana"/>
            </a:endParaRPr>
          </a:p>
          <a:p>
            <a:endParaRPr lang="en-US" sz="2400" dirty="0">
              <a:latin typeface="Verdana"/>
            </a:endParaRPr>
          </a:p>
          <a:p>
            <a:pPr lvl="1">
              <a:buNone/>
            </a:pPr>
            <a:endParaRPr lang="en-US" sz="2000" dirty="0">
              <a:latin typeface="Verdana"/>
            </a:endParaRPr>
          </a:p>
          <a:p>
            <a:pPr lvl="1"/>
            <a:endParaRPr lang="en-US" sz="2000" dirty="0">
              <a:latin typeface="Verdana"/>
            </a:endParaRPr>
          </a:p>
          <a:p>
            <a:endParaRPr lang="en-US" sz="2000" dirty="0">
              <a:latin typeface="Verdana"/>
            </a:endParaRPr>
          </a:p>
          <a:p>
            <a:endParaRPr lang="en-US" sz="2400" dirty="0">
              <a:latin typeface="Verdana"/>
            </a:endParaRPr>
          </a:p>
        </p:txBody>
      </p:sp>
      <p:pic>
        <p:nvPicPr>
          <p:cNvPr id="4" name="Picture 3" descr="Screen Shot 2019-06-01 at 1.12.0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58" y="3341972"/>
            <a:ext cx="5422249" cy="124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3188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405690"/>
            <a:ext cx="9144000" cy="547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Pareto Frontiers</a:t>
            </a:r>
            <a:endParaRPr kumimoji="0" lang="en-US" sz="48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pic>
        <p:nvPicPr>
          <p:cNvPr id="7" name="Picture 6" descr="Screen Shot 2018-11-05 at 11.09.0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4" y="657254"/>
            <a:ext cx="3689510" cy="5965077"/>
          </a:xfrm>
          <a:prstGeom prst="rect">
            <a:avLst/>
          </a:prstGeom>
        </p:spPr>
      </p:pic>
      <p:pic>
        <p:nvPicPr>
          <p:cNvPr id="8" name="Picture 7" descr="Screen Shot 2018-11-05 at 11.09.1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50" y="657254"/>
            <a:ext cx="3569156" cy="596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8516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scimovie3.mo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697" y="953619"/>
            <a:ext cx="7720345" cy="5402851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405690"/>
            <a:ext cx="9144000" cy="547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Error-Unfairness Trajectory</a:t>
            </a:r>
            <a:endParaRPr kumimoji="0" lang="en-US" sz="48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3761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4-28 at 6.01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0875"/>
            <a:ext cx="9144000" cy="270827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05950"/>
            <a:ext cx="9144000" cy="547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Subjective Individual </a:t>
            </a:r>
            <a:r>
              <a:rPr lang="en-US" sz="28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Fairness</a:t>
            </a:r>
            <a:endParaRPr kumimoji="0" lang="en-US" sz="48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67772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83930"/>
            <a:ext cx="9144000" cy="547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Pareto for the People</a:t>
            </a:r>
            <a:endParaRPr kumimoji="0" lang="en-US" sz="48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pic>
        <p:nvPicPr>
          <p:cNvPr id="4" name="Picture 3" descr="Screen Shot 2019-05-01 at 5.37.3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38" y="1399219"/>
            <a:ext cx="5585742" cy="42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9581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11 at 8.30.4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66" y="1019774"/>
            <a:ext cx="7636072" cy="5591832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83930"/>
            <a:ext cx="9144000" cy="547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Average Individual Fairness</a:t>
            </a:r>
            <a:endParaRPr kumimoji="0" lang="en-US" sz="48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dwardian Script ITC"/>
              <a:ea typeface="ＭＳ Ｐゴシック" pitchFamily="-103" charset="-128"/>
              <a:cs typeface="ＭＳ Ｐゴシック" pitchFamily="-103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6446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41ED51-3475-084C-8F28-D6735D41CF39}"/>
              </a:ext>
            </a:extLst>
          </p:cNvPr>
          <p:cNvSpPr txBox="1"/>
          <p:nvPr/>
        </p:nvSpPr>
        <p:spPr>
          <a:xfrm>
            <a:off x="11508828" y="19339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5254B84-CD41-44B8-B758-94DEAE6E6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57313" y="1654851"/>
            <a:ext cx="6429375" cy="2821781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62F09E8-D1B0-4305-951B-39A3D560D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84415" y="4166241"/>
            <a:ext cx="2143125" cy="17859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FE5AF-348F-C64A-9B0A-AEA9EC1F943B}"/>
              </a:ext>
            </a:extLst>
          </p:cNvPr>
          <p:cNvSpPr txBox="1">
            <a:spLocks/>
          </p:cNvSpPr>
          <p:nvPr/>
        </p:nvSpPr>
        <p:spPr>
          <a:xfrm>
            <a:off x="457200" y="463865"/>
            <a:ext cx="8229600" cy="88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Ethical Algorithms?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16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DD45B1-DD5A-4E89-97BB-482672724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5"/>
          <a:stretch/>
        </p:blipFill>
        <p:spPr>
          <a:xfrm>
            <a:off x="5829133" y="1548992"/>
            <a:ext cx="2963981" cy="203153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7CFDCB-E5E0-4185-A42E-17D70FC00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67145" y="4149090"/>
            <a:ext cx="1751553" cy="145962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36873-CCC0-4D61-983C-5EC79CE9E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8650" y="4096681"/>
            <a:ext cx="2852220" cy="1421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36FE56-A9B4-4301-A3E6-2F0167BFE5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1204"/>
          <a:stretch/>
        </p:blipFill>
        <p:spPr>
          <a:xfrm>
            <a:off x="539413" y="2125266"/>
            <a:ext cx="2899051" cy="112734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2D6AEB2-96D4-49DA-A223-B37AB2B9D3D8}"/>
              </a:ext>
            </a:extLst>
          </p:cNvPr>
          <p:cNvSpPr/>
          <p:nvPr/>
        </p:nvSpPr>
        <p:spPr>
          <a:xfrm>
            <a:off x="3810000" y="2381159"/>
            <a:ext cx="1493520" cy="558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A909FD5-BEBF-4064-AE2B-BF0F4F40774F}"/>
              </a:ext>
            </a:extLst>
          </p:cNvPr>
          <p:cNvSpPr/>
          <p:nvPr/>
        </p:nvSpPr>
        <p:spPr>
          <a:xfrm rot="9682530">
            <a:off x="3412810" y="3490157"/>
            <a:ext cx="2731971" cy="544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1A0335-45C9-4591-9CF9-A019DCB96B1B}"/>
              </a:ext>
            </a:extLst>
          </p:cNvPr>
          <p:cNvSpPr/>
          <p:nvPr/>
        </p:nvSpPr>
        <p:spPr>
          <a:xfrm>
            <a:off x="3739314" y="4527743"/>
            <a:ext cx="2500564" cy="558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B47FA6-7FB1-7F48-B838-3CEE0F760740}"/>
              </a:ext>
            </a:extLst>
          </p:cNvPr>
          <p:cNvSpPr txBox="1">
            <a:spLocks/>
          </p:cNvSpPr>
          <p:nvPr/>
        </p:nvSpPr>
        <p:spPr>
          <a:xfrm>
            <a:off x="0" y="263496"/>
            <a:ext cx="9144000" cy="88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Algorithms: Hard to Assign Blame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979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CA55-C5E2-425E-AD6B-725ABB10E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being precise about definitions, developing their consequences.</a:t>
            </a:r>
          </a:p>
          <a:p>
            <a:pPr lvl="1"/>
            <a:r>
              <a:rPr lang="en-US" dirty="0"/>
              <a:t>Privacy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Fairness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Accountability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Interpretability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Morality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F1C223-3990-4D4B-A879-8FF41AD7852F}"/>
              </a:ext>
            </a:extLst>
          </p:cNvPr>
          <p:cNvSpPr txBox="1">
            <a:spLocks/>
          </p:cNvSpPr>
          <p:nvPr/>
        </p:nvSpPr>
        <p:spPr>
          <a:xfrm>
            <a:off x="0" y="513227"/>
            <a:ext cx="9144000" cy="88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Need to</a:t>
            </a:r>
            <a:r>
              <a:rPr lang="en-US" sz="2800" dirty="0">
                <a:solidFill>
                  <a:srgbClr val="0070C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 Embed </a:t>
            </a:r>
            <a:r>
              <a:rPr lang="en-US" sz="28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Social Values </a:t>
            </a:r>
          </a:p>
          <a:p>
            <a:r>
              <a:rPr lang="en-US" sz="28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in Algorithms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413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10-29 at 7.56.10 AM.png"/>
          <p:cNvPicPr>
            <a:picLocks noChangeAspect="1"/>
          </p:cNvPicPr>
          <p:nvPr/>
        </p:nvPicPr>
        <p:blipFill>
          <a:blip r:embed="rId2"/>
          <a:srcRect b="18344"/>
          <a:stretch>
            <a:fillRect/>
          </a:stretch>
        </p:blipFill>
        <p:spPr>
          <a:xfrm>
            <a:off x="1102962" y="1425598"/>
            <a:ext cx="7252810" cy="2208549"/>
          </a:xfrm>
          <a:prstGeom prst="rect">
            <a:avLst/>
          </a:prstGeom>
        </p:spPr>
      </p:pic>
      <p:pic>
        <p:nvPicPr>
          <p:cNvPr id="4" name="Picture 3" descr="Screen Shot 2018-10-29 at 7.56.21 AM.png"/>
          <p:cNvPicPr>
            <a:picLocks noChangeAspect="1"/>
          </p:cNvPicPr>
          <p:nvPr/>
        </p:nvPicPr>
        <p:blipFill>
          <a:blip r:embed="rId3"/>
          <a:srcRect r="8501" b="30554"/>
          <a:stretch>
            <a:fillRect/>
          </a:stretch>
        </p:blipFill>
        <p:spPr>
          <a:xfrm>
            <a:off x="1013835" y="4022341"/>
            <a:ext cx="7706645" cy="18705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63496"/>
            <a:ext cx="8229600" cy="883912"/>
          </a:xfrm>
        </p:spPr>
        <p:txBody>
          <a:bodyPr>
            <a:noAutofit/>
          </a:bodyPr>
          <a:lstStyle/>
          <a:p>
            <a:pPr lvl="0"/>
            <a:r>
              <a:rPr lang="en-US" sz="28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“</a:t>
            </a:r>
            <a:r>
              <a:rPr lang="en-US" sz="2800" dirty="0" err="1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Anonymized</a:t>
            </a:r>
            <a:r>
              <a:rPr lang="en-US" sz="28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 Data Isn’t”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1-15 at 10.28.4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15" y="0"/>
            <a:ext cx="5635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P.jpg"/>
          <p:cNvPicPr>
            <a:picLocks noChangeAspect="1"/>
          </p:cNvPicPr>
          <p:nvPr/>
        </p:nvPicPr>
        <p:blipFill>
          <a:blip r:embed="rId2"/>
          <a:srcRect t="16681"/>
          <a:stretch>
            <a:fillRect/>
          </a:stretch>
        </p:blipFill>
        <p:spPr>
          <a:xfrm>
            <a:off x="396022" y="1566512"/>
            <a:ext cx="8457470" cy="39588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2876"/>
            <a:ext cx="8229600" cy="883912"/>
          </a:xfrm>
        </p:spPr>
        <p:txBody>
          <a:bodyPr>
            <a:noAutofit/>
          </a:bodyPr>
          <a:lstStyle/>
          <a:p>
            <a:pPr lvl="0"/>
            <a:r>
              <a:rPr lang="en-US" sz="2800" dirty="0">
                <a:solidFill>
                  <a:srgbClr val="FF0000"/>
                </a:solidFill>
                <a:latin typeface="BlairMdITC TT Medium"/>
                <a:ea typeface="ＭＳ Ｐゴシック" pitchFamily="-103" charset="-128"/>
                <a:cs typeface="ＭＳ Ｐゴシック" pitchFamily="-103" charset="-128"/>
              </a:rPr>
              <a:t>Differential Privacy</a:t>
            </a:r>
            <a:br>
              <a:rPr lang="en-US" sz="2800" b="1" dirty="0">
                <a:solidFill>
                  <a:srgbClr val="FF0000"/>
                </a:solidFill>
                <a:latin typeface="Edwardian Script ITC"/>
                <a:ea typeface="ＭＳ Ｐゴシック" pitchFamily="-103" charset="-128"/>
                <a:cs typeface="ＭＳ Ｐゴシック" pitchFamily="-103" charset="-128"/>
              </a:rPr>
            </a:b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15 at 10.33.5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89" y="0"/>
            <a:ext cx="732155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18661</TotalTime>
  <Words>483</Words>
  <Application>Microsoft Macintosh PowerPoint</Application>
  <PresentationFormat>On-screen Show (4:3)</PresentationFormat>
  <Paragraphs>119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BlairMdITC TT Medium</vt:lpstr>
      <vt:lpstr>Calibri</vt:lpstr>
      <vt:lpstr>Edwardian Script ITC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“Anonymized Data Isn’t”</vt:lpstr>
      <vt:lpstr>PowerPoint Presentation</vt:lpstr>
      <vt:lpstr>Differential Privacy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 Kearns</dc:creator>
  <cp:lastModifiedBy>Kearns, Michael</cp:lastModifiedBy>
  <cp:revision>403</cp:revision>
  <cp:lastPrinted>2019-10-15T21:02:53Z</cp:lastPrinted>
  <dcterms:created xsi:type="dcterms:W3CDTF">2019-07-11T12:03:08Z</dcterms:created>
  <dcterms:modified xsi:type="dcterms:W3CDTF">2020-04-23T12:34:09Z</dcterms:modified>
</cp:coreProperties>
</file>